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32" r:id="rId2"/>
    <p:sldMasterId id="2147483745" r:id="rId3"/>
  </p:sldMasterIdLst>
  <p:notesMasterIdLst>
    <p:notesMasterId r:id="rId11"/>
  </p:notesMasterIdLst>
  <p:sldIdLst>
    <p:sldId id="261" r:id="rId4"/>
    <p:sldId id="276" r:id="rId5"/>
    <p:sldId id="267" r:id="rId6"/>
    <p:sldId id="274" r:id="rId7"/>
    <p:sldId id="277" r:id="rId8"/>
    <p:sldId id="269" r:id="rId9"/>
    <p:sldId id="27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-226" y="-2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549FB-ED73-490D-A8C8-05C8E2D05DC1}" type="datetimeFigureOut">
              <a:rPr lang="en-US" smtClean="0"/>
              <a:pPr/>
              <a:t>9/2/2015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4F584-C434-4D37-9D9C-70AB000BAB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155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24311"/>
            <a:ext cx="7772400" cy="1470025"/>
          </a:xfrm>
        </p:spPr>
        <p:txBody>
          <a:bodyPr/>
          <a:lstStyle>
            <a:lvl1pPr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685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71C7-37D5-4055-8B40-13EB5BA88C51}" type="datetimeFigureOut">
              <a:rPr lang="en-US" smtClean="0"/>
              <a:pPr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87F35-5667-408D-91A5-3DE5FED0E8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373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71A3-827C-4E06-BFB8-27631691E15B}" type="datetimeFigureOut">
              <a:rPr lang="en-US" smtClean="0"/>
              <a:pPr/>
              <a:t>9/2/2015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6BD3-1654-4949-AACE-02E75644D9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80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71A3-827C-4E06-BFB8-27631691E15B}" type="datetimeFigureOut">
              <a:rPr lang="en-US" smtClean="0"/>
              <a:pPr/>
              <a:t>9/2/2015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6BD3-1654-4949-AACE-02E75644D9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961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7772400" cy="460375"/>
          </a:xfrm>
        </p:spPr>
        <p:txBody>
          <a:bodyPr anchor="t">
            <a:normAutofit/>
          </a:bodyPr>
          <a:lstStyle>
            <a:lvl1pPr algn="l">
              <a:defRPr sz="1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381000"/>
            <a:ext cx="7772400" cy="460375"/>
          </a:xfrm>
        </p:spPr>
        <p:txBody>
          <a:bodyPr anchor="t">
            <a:normAutofit/>
          </a:bodyPr>
          <a:lstStyle>
            <a:lvl1pPr algn="l">
              <a:defRPr sz="1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Division of Rehabilitative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071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2A33-049A-4324-83D2-D5A2C6DC985F}" type="datetimeFigureOut">
              <a:rPr lang="en-US" smtClean="0"/>
              <a:pPr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97C6-909A-42E9-BD41-CA3C9AFA26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2A33-049A-4324-83D2-D5A2C6DC985F}" type="datetimeFigureOut">
              <a:rPr lang="en-US" smtClean="0"/>
              <a:pPr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97C6-909A-42E9-BD41-CA3C9AFA26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296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2A33-049A-4324-83D2-D5A2C6DC985F}" type="datetimeFigureOut">
              <a:rPr lang="en-US" smtClean="0"/>
              <a:pPr/>
              <a:t>9/2/2015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97C6-909A-42E9-BD41-CA3C9AFA26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603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2A33-049A-4324-83D2-D5A2C6DC985F}" type="datetimeFigureOut">
              <a:rPr lang="en-US" smtClean="0"/>
              <a:pPr/>
              <a:t>9/2/2015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97C6-909A-42E9-BD41-CA3C9AFA26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347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2A33-049A-4324-83D2-D5A2C6DC985F}" type="datetimeFigureOut">
              <a:rPr lang="en-US" smtClean="0"/>
              <a:pPr/>
              <a:t>9/2/2015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97C6-909A-42E9-BD41-CA3C9AFA26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551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2A33-049A-4324-83D2-D5A2C6DC985F}" type="datetimeFigureOut">
              <a:rPr lang="en-US" smtClean="0"/>
              <a:pPr/>
              <a:t>9/2/2015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97C6-909A-42E9-BD41-CA3C9AFA26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407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71C7-37D5-4055-8B40-13EB5BA88C51}" type="datetimeFigureOut">
              <a:rPr lang="en-US" smtClean="0"/>
              <a:pPr/>
              <a:t>9/2/2015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87F35-5667-408D-91A5-3DE5FED0E8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5055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2A33-049A-4324-83D2-D5A2C6DC985F}" type="datetimeFigureOut">
              <a:rPr lang="en-US" smtClean="0"/>
              <a:pPr/>
              <a:t>9/2/2015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97C6-909A-42E9-BD41-CA3C9AFA26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84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2A33-049A-4324-83D2-D5A2C6DC985F}" type="datetimeFigureOut">
              <a:rPr lang="en-US" smtClean="0"/>
              <a:pPr/>
              <a:t>9/2/2015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97C6-909A-42E9-BD41-CA3C9AFA26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01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71A3-827C-4E06-BFB8-27631691E15B}" type="datetimeFigureOut">
              <a:rPr lang="en-US" smtClean="0"/>
              <a:pPr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6BD3-1654-4949-AACE-02E75644D9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298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276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71A3-827C-4E06-BFB8-27631691E15B}" type="datetimeFigureOut">
              <a:rPr lang="en-US" smtClean="0"/>
              <a:pPr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6BD3-1654-4949-AACE-02E75644D9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8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71A3-827C-4E06-BFB8-27631691E15B}" type="datetimeFigureOut">
              <a:rPr lang="en-US" smtClean="0"/>
              <a:pPr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6BD3-1654-4949-AACE-02E75644D9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09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606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606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71A3-827C-4E06-BFB8-27631691E15B}" type="datetimeFigureOut">
              <a:rPr lang="en-US" smtClean="0"/>
              <a:pPr/>
              <a:t>9/2/2015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6BD3-1654-4949-AACE-02E75644D9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64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71A3-827C-4E06-BFB8-27631691E15B}" type="datetimeFigureOut">
              <a:rPr lang="en-US" smtClean="0"/>
              <a:pPr/>
              <a:t>9/2/2015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6BD3-1654-4949-AACE-02E75644D9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433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71A3-827C-4E06-BFB8-27631691E15B}" type="datetimeFigureOut">
              <a:rPr lang="en-US" smtClean="0"/>
              <a:pPr/>
              <a:t>9/2/2015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6BD3-1654-4949-AACE-02E75644D9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441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71A3-827C-4E06-BFB8-27631691E15B}" type="datetimeFigureOut">
              <a:rPr lang="en-US" smtClean="0"/>
              <a:pPr/>
              <a:t>9/2/2015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6BD3-1654-4949-AACE-02E75644D9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688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A71C7-37D5-4055-8B40-13EB5BA88C51}" type="datetimeFigureOut">
              <a:rPr lang="en-US" smtClean="0"/>
              <a:pPr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87F35-5667-408D-91A5-3DE5FED0E8C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CoverSlide3 TBI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471A3-827C-4E06-BFB8-27631691E15B}" type="datetimeFigureOut">
              <a:rPr lang="en-US" smtClean="0"/>
              <a:pPr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36BD3-1654-4949-AACE-02E75644D91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7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55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62A33-049A-4324-83D2-D5A2C6DC985F}" type="datetimeFigureOut">
              <a:rPr lang="en-US" smtClean="0"/>
              <a:pPr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C97C6-909A-42E9-BD41-CA3C9AFA26C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6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57200" y="3505200"/>
            <a:ext cx="8229600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7700" b="1" dirty="0" smtClean="0">
                <a:solidFill>
                  <a:schemeClr val="tx2"/>
                </a:solidFill>
                <a:latin typeface="Maiandra GD" pitchFamily="34" charset="0"/>
                <a:cs typeface="Arial" pitchFamily="34" charset="0"/>
              </a:rPr>
              <a:t>Brain Injury Report Out Day</a:t>
            </a:r>
          </a:p>
          <a:p>
            <a:pPr>
              <a:buFontTx/>
              <a:buNone/>
            </a:pPr>
            <a:r>
              <a:rPr lang="en-US" sz="4000" b="1" dirty="0" smtClean="0">
                <a:solidFill>
                  <a:schemeClr val="tx2"/>
                </a:solidFill>
                <a:latin typeface="Maiandra GD" pitchFamily="34" charset="0"/>
                <a:cs typeface="Arial" pitchFamily="34" charset="0"/>
              </a:rPr>
              <a:t>DARS Brain Injury Services Coordination Unit</a:t>
            </a:r>
          </a:p>
          <a:p>
            <a:pPr>
              <a:buFontTx/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buFontTx/>
              <a:buNone/>
            </a:pPr>
            <a:r>
              <a:rPr lang="en-US" sz="4600" dirty="0" smtClean="0">
                <a:solidFill>
                  <a:schemeClr val="tx2"/>
                </a:solidFill>
                <a:sym typeface="Wingdings 2"/>
              </a:rPr>
              <a:t></a:t>
            </a:r>
            <a:endParaRPr lang="en-US" sz="4600" dirty="0" smtClean="0">
              <a:solidFill>
                <a:schemeClr val="tx2"/>
              </a:solidFill>
            </a:endParaRPr>
          </a:p>
          <a:p>
            <a:pPr>
              <a:buFontTx/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buFontTx/>
              <a:buNone/>
            </a:pPr>
            <a:r>
              <a:rPr lang="en-US" sz="4000" dirty="0" smtClean="0">
                <a:solidFill>
                  <a:schemeClr val="tx2"/>
                </a:solidFill>
                <a:latin typeface="Maiandra GD" pitchFamily="34" charset="0"/>
                <a:cs typeface="Arial" pitchFamily="34" charset="0"/>
              </a:rPr>
              <a:t>July 24, 2015</a:t>
            </a:r>
          </a:p>
          <a:p>
            <a:pPr>
              <a:buFontTx/>
              <a:buNone/>
            </a:pPr>
            <a:r>
              <a:rPr lang="en-US" sz="4000" dirty="0" smtClean="0">
                <a:solidFill>
                  <a:schemeClr val="tx2"/>
                </a:solidFill>
                <a:latin typeface="Maiandra GD" pitchFamily="34" charset="0"/>
                <a:cs typeface="Arial" pitchFamily="34" charset="0"/>
              </a:rPr>
              <a:t>The Place at </a:t>
            </a:r>
            <a:r>
              <a:rPr lang="en-US" sz="4000" dirty="0" err="1" smtClean="0">
                <a:solidFill>
                  <a:schemeClr val="tx2"/>
                </a:solidFill>
                <a:latin typeface="Maiandra GD" pitchFamily="34" charset="0"/>
                <a:cs typeface="Arial" pitchFamily="34" charset="0"/>
              </a:rPr>
              <a:t>Innsbrook</a:t>
            </a:r>
            <a:r>
              <a:rPr lang="en-US" sz="4000" dirty="0" smtClean="0">
                <a:solidFill>
                  <a:schemeClr val="tx2"/>
                </a:solidFill>
                <a:latin typeface="Maiandra GD" pitchFamily="34" charset="0"/>
                <a:cs typeface="Arial" pitchFamily="34" charset="0"/>
              </a:rPr>
              <a:t> – Glen Allen, Virginia</a:t>
            </a:r>
            <a:endParaRPr lang="en-US" sz="4000" dirty="0">
              <a:solidFill>
                <a:schemeClr val="tx2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41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Maiandra GD" panose="020E0502030308020204" pitchFamily="34" charset="0"/>
              </a:rPr>
              <a:t>DARS has 5 divisions:</a:t>
            </a:r>
            <a:endParaRPr lang="en-US" sz="4800" dirty="0">
              <a:latin typeface="Maiandra GD" panose="020E0502030308020204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1"/>
            <a:ext cx="8229600" cy="349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054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8061" y="990600"/>
            <a:ext cx="77724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 smtClean="0">
                <a:latin typeface="Maiandra GD" pitchFamily="34" charset="0"/>
                <a:cs typeface="Arial" charset="0"/>
              </a:rPr>
              <a:t>DARS BISC Unit </a:t>
            </a:r>
            <a:r>
              <a:rPr lang="en-US" sz="3200" dirty="0" smtClean="0">
                <a:latin typeface="Maiandra GD" pitchFamily="34" charset="0"/>
                <a:cs typeface="Arial" charset="0"/>
              </a:rPr>
              <a:t/>
            </a:r>
            <a:br>
              <a:rPr lang="en-US" sz="3200" dirty="0" smtClean="0">
                <a:latin typeface="Maiandra GD" pitchFamily="34" charset="0"/>
                <a:cs typeface="Arial" charset="0"/>
              </a:rPr>
            </a:br>
            <a:endParaRPr lang="en-US" sz="2200" dirty="0" smtClean="0">
              <a:latin typeface="Maiandra GD" pitchFamily="34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8061" y="1676400"/>
            <a:ext cx="754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Maiandra GD" pitchFamily="34" charset="0"/>
              </a:rPr>
              <a:t>Virginia Brain Injury Council (VBIC)</a:t>
            </a: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Maiandra GD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Maiandra GD" pitchFamily="34" charset="0"/>
              </a:rPr>
              <a:t>Commonwealth Neurotrauma (CNI)</a:t>
            </a:r>
          </a:p>
          <a:p>
            <a:pPr lvl="1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Maiandra GD" pitchFamily="34" charset="0"/>
              </a:rPr>
              <a:t>Initiative Trust Fund</a:t>
            </a:r>
          </a:p>
          <a:p>
            <a:pPr lvl="1"/>
            <a:endParaRPr lang="en-US" sz="2400" dirty="0" smtClean="0">
              <a:solidFill>
                <a:schemeClr val="tx2">
                  <a:lumMod val="50000"/>
                </a:schemeClr>
              </a:solidFill>
              <a:latin typeface="Maiandra GD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Maiandra GD" pitchFamily="34" charset="0"/>
              </a:rPr>
              <a:t>Federal TBI Grant</a:t>
            </a: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Maiandra GD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Maiandra GD" pitchFamily="34" charset="0"/>
              </a:rPr>
              <a:t>Brain Injury Direct Services (BIDS) Fund</a:t>
            </a: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Maiandra GD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Maiandra GD" pitchFamily="34" charset="0"/>
              </a:rPr>
              <a:t>Personal Assistance Services for People with Brain Injuries (PAS/BI)</a:t>
            </a: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Maiandra GD" pitchFamily="34" charset="0"/>
            </a:endParaRPr>
          </a:p>
        </p:txBody>
      </p:sp>
      <p:pic>
        <p:nvPicPr>
          <p:cNvPr id="1031" name="Picture 7" descr="C:\Documents and Settings\vsp14446\Local Settings\Temporary Internet Files\Content.IE5\URCOF9WU\MC90007862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066800"/>
            <a:ext cx="1066800" cy="3858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sz="2500" dirty="0">
                <a:latin typeface="Maiandra GD" panose="020E0502030308020204" pitchFamily="34" charset="0"/>
              </a:rPr>
              <a:t>Virginia – believe it or not! – has many “firsts” in brain injury: trauma registry, dedicated brain registry, statewide advisory council, designated state funding, clubhouse model, sports concussion, helmet </a:t>
            </a:r>
            <a:r>
              <a:rPr lang="en-US" sz="2500" dirty="0" smtClean="0">
                <a:latin typeface="Maiandra GD" panose="020E0502030308020204" pitchFamily="34" charset="0"/>
              </a:rPr>
              <a:t>laws</a:t>
            </a:r>
            <a:endParaRPr lang="en-US" sz="2500" dirty="0">
              <a:latin typeface="Maiandra GD" panose="020E0502030308020204" pitchFamily="34" charset="0"/>
            </a:endParaRPr>
          </a:p>
          <a:p>
            <a:endParaRPr lang="en-US" sz="2500" dirty="0">
              <a:latin typeface="Maiandra GD" panose="020E0502030308020204" pitchFamily="34" charset="0"/>
            </a:endParaRPr>
          </a:p>
          <a:p>
            <a:r>
              <a:rPr lang="en-US" sz="2500" dirty="0">
                <a:latin typeface="Maiandra GD" panose="020E0502030308020204" pitchFamily="34" charset="0"/>
              </a:rPr>
              <a:t>DARS designated as lead state agency for BI in 1989, per Code of VA: “coordinate services for people with physical and sensory disabilities, including traumatic brain injury”</a:t>
            </a:r>
          </a:p>
          <a:p>
            <a:endParaRPr lang="en-US" sz="2500" dirty="0">
              <a:latin typeface="Maiandra GD" panose="020E0502030308020204" pitchFamily="34" charset="0"/>
            </a:endParaRPr>
          </a:p>
          <a:p>
            <a:r>
              <a:rPr lang="en-US" sz="2500" dirty="0">
                <a:latin typeface="Maiandra GD" panose="020E0502030308020204" pitchFamily="34" charset="0"/>
              </a:rPr>
              <a:t>DARS  hired BI State Coordinator in </a:t>
            </a:r>
            <a:r>
              <a:rPr lang="en-US" sz="2500" dirty="0" smtClean="0">
                <a:latin typeface="Maiandra GD" panose="020E0502030308020204" pitchFamily="34" charset="0"/>
              </a:rPr>
              <a:t>1992</a:t>
            </a:r>
          </a:p>
          <a:p>
            <a:pPr marL="0" indent="0">
              <a:buNone/>
            </a:pPr>
            <a:endParaRPr lang="en-US" sz="2500" dirty="0" smtClean="0">
              <a:latin typeface="Maiandra GD" panose="020E0502030308020204" pitchFamily="34" charset="0"/>
            </a:endParaRPr>
          </a:p>
          <a:p>
            <a:r>
              <a:rPr lang="en-US" sz="2500" dirty="0">
                <a:latin typeface="Maiandra GD" panose="020E0502030308020204" pitchFamily="34" charset="0"/>
              </a:rPr>
              <a:t>VBIC and the Virginia Alliance of Brain Injury Service Providers (</a:t>
            </a:r>
            <a:r>
              <a:rPr lang="en-US" sz="2500" dirty="0" err="1">
                <a:latin typeface="Maiandra GD" panose="020E0502030308020204" pitchFamily="34" charset="0"/>
              </a:rPr>
              <a:t>VaBISP</a:t>
            </a:r>
            <a:r>
              <a:rPr lang="en-US" sz="2500" dirty="0">
                <a:latin typeface="Maiandra GD" panose="020E0502030308020204" pitchFamily="34" charset="0"/>
              </a:rPr>
              <a:t>) develop annual priorities and legislative initiatives (recent focus on Brain Injury Medicaid Waiver and  neurobehavioral treatment services; expansion of services statewide</a:t>
            </a:r>
            <a:r>
              <a:rPr lang="en-US" sz="2500" dirty="0" smtClean="0">
                <a:latin typeface="Maiandra GD" panose="020E0502030308020204" pitchFamily="34" charset="0"/>
              </a:rPr>
              <a:t>).</a:t>
            </a:r>
          </a:p>
          <a:p>
            <a:endParaRPr lang="en-US" sz="2500" dirty="0" smtClean="0">
              <a:latin typeface="Maiandra GD" panose="020E0502030308020204" pitchFamily="34" charset="0"/>
            </a:endParaRPr>
          </a:p>
          <a:p>
            <a:r>
              <a:rPr lang="en-US" sz="2500" dirty="0">
                <a:latin typeface="Maiandra GD" panose="020E0502030308020204" pitchFamily="34" charset="0"/>
              </a:rPr>
              <a:t>BISC works with the Virginia Brain Injury Council (VBIC), an advisory group to the DRS Commissioner and other VA policymakers. </a:t>
            </a:r>
          </a:p>
          <a:p>
            <a:endParaRPr lang="en-US" sz="2500" dirty="0" smtClean="0">
              <a:latin typeface="Maiandra GD" panose="020E0502030308020204" pitchFamily="34" charset="0"/>
            </a:endParaRPr>
          </a:p>
          <a:p>
            <a:endParaRPr lang="en-US" sz="2500" dirty="0">
              <a:latin typeface="Maiandra GD" panose="020E0502030308020204" pitchFamily="34" charset="0"/>
            </a:endParaRPr>
          </a:p>
          <a:p>
            <a:endParaRPr lang="en-US" sz="5500" dirty="0">
              <a:latin typeface="Maiandra GD" panose="020E0502030308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71800"/>
            <a:ext cx="1988295" cy="8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800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>
                <a:latin typeface="Maiandra GD" panose="020E0502030308020204" pitchFamily="34" charset="0"/>
              </a:rPr>
              <a:t>BISC Unit administers $6+ million in programs / services via state and federal funding.  </a:t>
            </a:r>
            <a:endParaRPr lang="en-US" sz="8000" dirty="0" smtClean="0">
              <a:latin typeface="Maiandra GD" panose="020E0502030308020204" pitchFamily="34" charset="0"/>
            </a:endParaRPr>
          </a:p>
          <a:p>
            <a:pPr marL="0" indent="0">
              <a:buNone/>
            </a:pPr>
            <a:endParaRPr lang="en-US" sz="5600" dirty="0">
              <a:latin typeface="Maiandra GD" panose="020E0502030308020204" pitchFamily="34" charset="0"/>
            </a:endParaRPr>
          </a:p>
          <a:p>
            <a:r>
              <a:rPr lang="en-US" sz="8000" dirty="0" smtClean="0">
                <a:latin typeface="Maiandra GD" panose="020E0502030308020204" pitchFamily="34" charset="0"/>
              </a:rPr>
              <a:t>State </a:t>
            </a:r>
            <a:r>
              <a:rPr lang="en-US" sz="8000" dirty="0">
                <a:latin typeface="Maiandra GD" panose="020E0502030308020204" pitchFamily="34" charset="0"/>
              </a:rPr>
              <a:t>general funds appropriated by the General Assembly used to contract with 10 organizations providing 13 programs statewide: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6400" b="1" dirty="0">
                <a:latin typeface="Maiandra GD" panose="020E0502030308020204" pitchFamily="34" charset="0"/>
              </a:rPr>
              <a:t>Case Management </a:t>
            </a:r>
            <a:r>
              <a:rPr lang="en-US" sz="6400" dirty="0">
                <a:latin typeface="Maiandra GD" panose="020E0502030308020204" pitchFamily="34" charset="0"/>
              </a:rPr>
              <a:t>(adults and children)</a:t>
            </a:r>
          </a:p>
          <a:p>
            <a:pPr lvl="1"/>
            <a:r>
              <a:rPr lang="en-US" sz="6400" b="1" dirty="0">
                <a:latin typeface="Maiandra GD" panose="020E0502030308020204" pitchFamily="34" charset="0"/>
              </a:rPr>
              <a:t>Brain Injury Clubhouse / Day Programs</a:t>
            </a:r>
          </a:p>
          <a:p>
            <a:pPr lvl="1"/>
            <a:r>
              <a:rPr lang="en-US" sz="6400" b="1" dirty="0">
                <a:latin typeface="Maiandra GD" panose="020E0502030308020204" pitchFamily="34" charset="0"/>
              </a:rPr>
              <a:t>Community Support Services</a:t>
            </a:r>
            <a:r>
              <a:rPr lang="en-US" sz="6400" dirty="0">
                <a:latin typeface="Maiandra GD" panose="020E0502030308020204" pitchFamily="34" charset="0"/>
              </a:rPr>
              <a:t> (life skills training)</a:t>
            </a:r>
          </a:p>
          <a:p>
            <a:pPr lvl="1"/>
            <a:r>
              <a:rPr lang="en-US" sz="6400" b="1" dirty="0">
                <a:latin typeface="Maiandra GD" panose="020E0502030308020204" pitchFamily="34" charset="0"/>
              </a:rPr>
              <a:t>Statewide Resource Coordination</a:t>
            </a:r>
          </a:p>
          <a:p>
            <a:pPr lvl="1"/>
            <a:r>
              <a:rPr lang="en-US" sz="6400" b="1" dirty="0">
                <a:latin typeface="Maiandra GD" panose="020E0502030308020204" pitchFamily="34" charset="0"/>
              </a:rPr>
              <a:t>Residential Support Services </a:t>
            </a:r>
            <a:r>
              <a:rPr lang="en-US" sz="6400" dirty="0">
                <a:latin typeface="Maiandra GD" panose="020E0502030308020204" pitchFamily="34" charset="0"/>
              </a:rPr>
              <a:t>(approx. 25). </a:t>
            </a:r>
          </a:p>
          <a:p>
            <a:pPr marL="457200" lvl="1" indent="0">
              <a:buNone/>
            </a:pPr>
            <a:endParaRPr lang="en-US" sz="4900" b="1" dirty="0">
              <a:solidFill>
                <a:schemeClr val="tx2">
                  <a:lumMod val="50000"/>
                </a:schemeClr>
              </a:solidFill>
              <a:latin typeface="Maiandra GD" panose="020E0502030308020204" pitchFamily="34" charset="0"/>
            </a:endParaRPr>
          </a:p>
          <a:p>
            <a:r>
              <a:rPr lang="en-US" sz="8000" b="1" dirty="0" smtClean="0">
                <a:solidFill>
                  <a:schemeClr val="tx2">
                    <a:lumMod val="50000"/>
                  </a:schemeClr>
                </a:solidFill>
                <a:latin typeface="Maiandra GD" pitchFamily="34" charset="0"/>
              </a:rPr>
              <a:t>Other </a:t>
            </a:r>
            <a:r>
              <a:rPr lang="en-US" sz="8000" b="1" dirty="0">
                <a:solidFill>
                  <a:schemeClr val="tx2">
                    <a:lumMod val="50000"/>
                  </a:schemeClr>
                </a:solidFill>
                <a:latin typeface="Maiandra GD" pitchFamily="34" charset="0"/>
              </a:rPr>
              <a:t>services:</a:t>
            </a:r>
          </a:p>
          <a:p>
            <a:pPr lvl="1"/>
            <a:r>
              <a:rPr lang="en-US" sz="6400" b="1" dirty="0">
                <a:solidFill>
                  <a:schemeClr val="tx2">
                    <a:lumMod val="50000"/>
                  </a:schemeClr>
                </a:solidFill>
                <a:latin typeface="Maiandra GD" pitchFamily="34" charset="0"/>
              </a:rPr>
              <a:t>Community Impact Activities</a:t>
            </a:r>
            <a:r>
              <a:rPr lang="en-US" sz="6400" dirty="0">
                <a:solidFill>
                  <a:schemeClr val="tx2">
                    <a:lumMod val="50000"/>
                  </a:schemeClr>
                </a:solidFill>
                <a:latin typeface="Maiandra GD" pitchFamily="34" charset="0"/>
              </a:rPr>
              <a:t> (public awareness, outreach, education)</a:t>
            </a:r>
          </a:p>
          <a:p>
            <a:pPr lvl="1"/>
            <a:r>
              <a:rPr lang="en-US" sz="6400" b="1" dirty="0">
                <a:solidFill>
                  <a:schemeClr val="tx2">
                    <a:lumMod val="50000"/>
                  </a:schemeClr>
                </a:solidFill>
                <a:latin typeface="Maiandra GD" pitchFamily="34" charset="0"/>
              </a:rPr>
              <a:t>Community Support Services </a:t>
            </a:r>
            <a:r>
              <a:rPr lang="en-US" sz="6400" dirty="0">
                <a:solidFill>
                  <a:schemeClr val="tx2">
                    <a:lumMod val="50000"/>
                  </a:schemeClr>
                </a:solidFill>
                <a:latin typeface="Maiandra GD" pitchFamily="34" charset="0"/>
              </a:rPr>
              <a:t>(life skills training)</a:t>
            </a:r>
          </a:p>
          <a:p>
            <a:pPr lvl="1"/>
            <a:r>
              <a:rPr lang="en-US" sz="6400" b="1" dirty="0">
                <a:solidFill>
                  <a:schemeClr val="tx2">
                    <a:lumMod val="50000"/>
                  </a:schemeClr>
                </a:solidFill>
                <a:latin typeface="Maiandra GD" pitchFamily="34" charset="0"/>
              </a:rPr>
              <a:t>Supported Living Services </a:t>
            </a:r>
            <a:r>
              <a:rPr lang="en-US" sz="6400" dirty="0">
                <a:solidFill>
                  <a:schemeClr val="tx2">
                    <a:lumMod val="50000"/>
                  </a:schemeClr>
                </a:solidFill>
                <a:latin typeface="Maiandra GD" pitchFamily="34" charset="0"/>
              </a:rPr>
              <a:t>(individual and small residences</a:t>
            </a:r>
            <a:r>
              <a:rPr lang="en-US" sz="6400" dirty="0" smtClean="0">
                <a:solidFill>
                  <a:schemeClr val="tx2">
                    <a:lumMod val="50000"/>
                  </a:schemeClr>
                </a:solidFill>
                <a:latin typeface="Maiandra GD" pitchFamily="34" charset="0"/>
              </a:rPr>
              <a:t>)</a:t>
            </a:r>
          </a:p>
          <a:p>
            <a:pPr lvl="1"/>
            <a:endParaRPr lang="en-US" sz="5600" dirty="0" smtClean="0">
              <a:solidFill>
                <a:schemeClr val="tx2">
                  <a:lumMod val="50000"/>
                </a:schemeClr>
              </a:solidFill>
              <a:latin typeface="Maiandra GD" pitchFamily="34" charset="0"/>
            </a:endParaRPr>
          </a:p>
          <a:p>
            <a:r>
              <a:rPr lang="en-US" sz="5600" dirty="0" smtClean="0">
                <a:solidFill>
                  <a:schemeClr val="tx2">
                    <a:lumMod val="50000"/>
                  </a:schemeClr>
                </a:solidFill>
                <a:latin typeface="Maiandra GD" pitchFamily="34" charset="0"/>
              </a:rPr>
              <a:t>A</a:t>
            </a:r>
            <a:r>
              <a:rPr lang="en-US" sz="7600" dirty="0" smtClean="0">
                <a:solidFill>
                  <a:schemeClr val="tx2">
                    <a:lumMod val="50000"/>
                  </a:schemeClr>
                </a:solidFill>
                <a:latin typeface="Maiandra GD" pitchFamily="34" charset="0"/>
              </a:rPr>
              <a:t>bout </a:t>
            </a:r>
            <a:r>
              <a:rPr lang="en-US" sz="7600" b="1" dirty="0">
                <a:solidFill>
                  <a:schemeClr val="tx2">
                    <a:lumMod val="50000"/>
                  </a:schemeClr>
                </a:solidFill>
                <a:latin typeface="Maiandra GD" pitchFamily="34" charset="0"/>
              </a:rPr>
              <a:t>3,800 individuals receive direct services annually</a:t>
            </a:r>
            <a:r>
              <a:rPr lang="en-US" sz="7600" dirty="0">
                <a:solidFill>
                  <a:schemeClr val="tx2">
                    <a:lumMod val="50000"/>
                  </a:schemeClr>
                </a:solidFill>
                <a:latin typeface="Maiandra GD" pitchFamily="34" charset="0"/>
              </a:rPr>
              <a:t>; </a:t>
            </a:r>
            <a:r>
              <a:rPr lang="en-US" sz="7600" b="1" dirty="0">
                <a:solidFill>
                  <a:schemeClr val="tx2">
                    <a:lumMod val="50000"/>
                  </a:schemeClr>
                </a:solidFill>
                <a:latin typeface="Maiandra GD" pitchFamily="34" charset="0"/>
              </a:rPr>
              <a:t>25,000+ </a:t>
            </a:r>
            <a:r>
              <a:rPr lang="en-US" sz="7600" b="1" dirty="0" err="1">
                <a:solidFill>
                  <a:schemeClr val="tx2">
                    <a:lumMod val="50000"/>
                  </a:schemeClr>
                </a:solidFill>
                <a:latin typeface="Maiandra GD" pitchFamily="34" charset="0"/>
              </a:rPr>
              <a:t>nondirect</a:t>
            </a:r>
            <a:r>
              <a:rPr lang="en-US" sz="7600" b="1" dirty="0">
                <a:solidFill>
                  <a:schemeClr val="tx2">
                    <a:lumMod val="50000"/>
                  </a:schemeClr>
                </a:solidFill>
                <a:latin typeface="Maiandra GD" pitchFamily="34" charset="0"/>
              </a:rPr>
              <a:t> services </a:t>
            </a:r>
            <a:r>
              <a:rPr lang="en-US" sz="7600" dirty="0">
                <a:solidFill>
                  <a:schemeClr val="tx2">
                    <a:lumMod val="50000"/>
                  </a:schemeClr>
                </a:solidFill>
                <a:latin typeface="Maiandra GD" pitchFamily="34" charset="0"/>
              </a:rPr>
              <a:t>(education, public awareness, outreach services)</a:t>
            </a:r>
          </a:p>
          <a:p>
            <a:pPr lvl="1"/>
            <a:endParaRPr lang="en-US" sz="7200" dirty="0">
              <a:solidFill>
                <a:schemeClr val="tx2">
                  <a:lumMod val="50000"/>
                </a:schemeClr>
              </a:solidFill>
              <a:latin typeface="Maiandra GD" pitchFamily="34" charset="0"/>
            </a:endParaRPr>
          </a:p>
          <a:p>
            <a:pPr lvl="1"/>
            <a:endParaRPr lang="en-US" sz="7200" dirty="0">
              <a:solidFill>
                <a:schemeClr val="tx2">
                  <a:lumMod val="50000"/>
                </a:schemeClr>
              </a:solidFill>
              <a:latin typeface="Maiandra GD" pitchFamily="34" charset="0"/>
            </a:endParaRPr>
          </a:p>
          <a:p>
            <a:pPr lvl="1"/>
            <a:endParaRPr lang="en-US" sz="7200" dirty="0">
              <a:solidFill>
                <a:schemeClr val="tx2">
                  <a:lumMod val="50000"/>
                </a:schemeClr>
              </a:solidFill>
              <a:latin typeface="Maiandra GD" pitchFamily="34" charset="0"/>
            </a:endParaRPr>
          </a:p>
          <a:p>
            <a:pPr lvl="1"/>
            <a:endParaRPr lang="en-US" sz="4400" i="1" dirty="0">
              <a:solidFill>
                <a:schemeClr val="tx2">
                  <a:lumMod val="50000"/>
                </a:schemeClr>
              </a:solidFill>
              <a:latin typeface="Maiandra GD" pitchFamily="34" charset="0"/>
            </a:endParaRPr>
          </a:p>
          <a:p>
            <a:pPr lvl="1"/>
            <a:endParaRPr lang="en-US" sz="4900" dirty="0">
              <a:latin typeface="Maiandra GD" panose="020E0502030308020204" pitchFamily="34" charset="0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9593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Maiandra GD" pitchFamily="34" charset="0"/>
              </a:rPr>
              <a:t>Virginia’s HRSA TBI Grant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48200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Maiandra GD" pitchFamily="34" charset="0"/>
              </a:rPr>
              <a:t>Initial award 1998-2000.  </a:t>
            </a:r>
            <a:r>
              <a:rPr lang="en-US" sz="1800" b="1" dirty="0" smtClean="0">
                <a:solidFill>
                  <a:srgbClr val="FF0000"/>
                </a:solidFill>
                <a:latin typeface="Maiandra GD" pitchFamily="34" charset="0"/>
              </a:rPr>
              <a:t>Total federal funds since 1998: $4,632,200</a:t>
            </a:r>
          </a:p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Maiandra GD" pitchFamily="34" charset="0"/>
              </a:rPr>
              <a:t>Current HRSA Grant:</a:t>
            </a:r>
          </a:p>
          <a:p>
            <a:pPr lvl="1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Maiandra GD" pitchFamily="34" charset="0"/>
              </a:rPr>
              <a:t>“Facilitating Access to : FACES”</a:t>
            </a:r>
          </a:p>
          <a:p>
            <a:pPr lvl="1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Maiandra GD" pitchFamily="34" charset="0"/>
              </a:rPr>
              <a:t> May 1, 2014 through May 31, 2018</a:t>
            </a:r>
          </a:p>
          <a:p>
            <a:pPr lvl="1"/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  <a:latin typeface="Maiandra GD" pitchFamily="34" charset="0"/>
              </a:rPr>
              <a:t>Federal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Maiandra GD" pitchFamily="34" charset="0"/>
              </a:rPr>
              <a:t>: $250,000 / year; </a:t>
            </a:r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  <a:latin typeface="Maiandra GD" pitchFamily="34" charset="0"/>
              </a:rPr>
              <a:t>State General Funds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Maiandra GD" pitchFamily="34" charset="0"/>
              </a:rPr>
              <a:t>: $125,000 / year as state cash match; </a:t>
            </a:r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  <a:latin typeface="Maiandra GD" pitchFamily="34" charset="0"/>
              </a:rPr>
              <a:t>Total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Maiandra GD" pitchFamily="34" charset="0"/>
              </a:rPr>
              <a:t>: $1,875,000 over 5 years.</a:t>
            </a:r>
          </a:p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Maiandra GD" pitchFamily="34" charset="0"/>
              </a:rPr>
              <a:t>Partner Subcontractors: </a:t>
            </a:r>
          </a:p>
          <a:p>
            <a:pPr lvl="1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Maiandra GD" pitchFamily="34" charset="0"/>
              </a:rPr>
              <a:t>Brain Injury Association of Virginia; James Madison University; 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Maiandra GD" pitchFamily="34" charset="0"/>
              </a:rPr>
              <a:t>	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Maiandra GD" pitchFamily="34" charset="0"/>
              </a:rPr>
              <a:t>University of Virginia</a:t>
            </a:r>
          </a:p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Maiandra GD" pitchFamily="34" charset="0"/>
              </a:rPr>
              <a:t>Major Activities:</a:t>
            </a:r>
          </a:p>
          <a:p>
            <a:pPr lvl="1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Maiandra GD" pitchFamily="34" charset="0"/>
              </a:rPr>
              <a:t>Study on Access to Neurobehavioral Services in Virginia</a:t>
            </a:r>
          </a:p>
          <a:p>
            <a:pPr lvl="1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Maiandra GD" pitchFamily="34" charset="0"/>
              </a:rPr>
              <a:t>BI Screening implementation at 8 pilot sites (AAAs, CILs, CSBs, F&amp;CCs)</a:t>
            </a:r>
          </a:p>
          <a:p>
            <a:pPr lvl="1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Maiandra GD" pitchFamily="34" charset="0"/>
              </a:rPr>
              <a:t>Caregiver Forums; Brain Injury Report Out Day</a:t>
            </a:r>
          </a:p>
          <a:p>
            <a:pPr lvl="1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Maiandra GD" pitchFamily="34" charset="0"/>
              </a:rPr>
              <a:t>Webinars, Listserv / On-Line Case Management Forum</a:t>
            </a:r>
          </a:p>
          <a:p>
            <a:pPr lvl="1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Maiandra GD" pitchFamily="34" charset="0"/>
              </a:rPr>
              <a:t>Education / Written Materials / Outreach, I&amp;R</a:t>
            </a: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  <a:latin typeface="Maiandra GD" pitchFamily="34" charset="0"/>
            </a:endParaRP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  <a:latin typeface="Maiandra GD" pitchFamily="34" charset="0"/>
            </a:endParaRP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  <a:latin typeface="Maiandra GD" pitchFamily="34" charset="0"/>
            </a:endParaRP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  <a:latin typeface="Maiandra GD" pitchFamily="34" charset="0"/>
            </a:endParaRP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  <a:latin typeface="Maiandra GD" pitchFamily="34" charset="0"/>
            </a:endParaRPr>
          </a:p>
        </p:txBody>
      </p:sp>
      <p:pic>
        <p:nvPicPr>
          <p:cNvPr id="31746" name="Picture 2" descr="C:\Documents and Settings\vsp14446\Local Settings\Temporary Internet Files\Content.IE5\RWYY27GV\MC90008981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838200"/>
            <a:ext cx="1059028" cy="781855"/>
          </a:xfrm>
          <a:prstGeom prst="rect">
            <a:avLst/>
          </a:prstGeom>
          <a:noFill/>
        </p:spPr>
      </p:pic>
      <p:pic>
        <p:nvPicPr>
          <p:cNvPr id="31751" name="Picture 7" descr="C:\Documents and Settings\vsp14446\Local Settings\Temporary Internet Files\Content.IE5\URCOF9WU\MC90007874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3657600"/>
            <a:ext cx="1305211" cy="1188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347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826" y="1066800"/>
            <a:ext cx="4337756" cy="220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301339"/>
            <a:ext cx="5614903" cy="270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093266"/>
      </p:ext>
    </p:extLst>
  </p:cSld>
  <p:clrMapOvr>
    <a:masterClrMapping/>
  </p:clrMapOvr>
</p:sld>
</file>

<file path=ppt/theme/theme1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5474</TotalTime>
  <Words>407</Words>
  <Application>Microsoft Office PowerPoint</Application>
  <PresentationFormat>On-screen Show (4:3)</PresentationFormat>
  <Paragraphs>67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4_Custom Design</vt:lpstr>
      <vt:lpstr>3_Custom Design</vt:lpstr>
      <vt:lpstr>Custom Design</vt:lpstr>
      <vt:lpstr>PowerPoint Presentation</vt:lpstr>
      <vt:lpstr>DARS has 5 divisions:</vt:lpstr>
      <vt:lpstr>DARS BISC Unit  </vt:lpstr>
      <vt:lpstr>PowerPoint Presentation</vt:lpstr>
      <vt:lpstr>PowerPoint Presentation</vt:lpstr>
      <vt:lpstr>Virginia’s HRSA TBI Grant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</dc:creator>
  <cp:lastModifiedBy>cby53877</cp:lastModifiedBy>
  <cp:revision>83</cp:revision>
  <dcterms:created xsi:type="dcterms:W3CDTF">2012-07-13T12:42:42Z</dcterms:created>
  <dcterms:modified xsi:type="dcterms:W3CDTF">2015-09-02T11:39:14Z</dcterms:modified>
</cp:coreProperties>
</file>